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5" r:id="rId11"/>
    <p:sldId id="267" r:id="rId12"/>
    <p:sldId id="268" r:id="rId13"/>
    <p:sldId id="279" r:id="rId14"/>
    <p:sldId id="280" r:id="rId15"/>
    <p:sldId id="281" r:id="rId16"/>
    <p:sldId id="269" r:id="rId17"/>
    <p:sldId id="270" r:id="rId18"/>
    <p:sldId id="271" r:id="rId19"/>
    <p:sldId id="273" r:id="rId20"/>
    <p:sldId id="274" r:id="rId21"/>
    <p:sldId id="275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DADEC-B24A-45F8-9174-4E5F992CE4F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2BAF-780F-4928-B6B2-8DBF9C784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52BAF-780F-4928-B6B2-8DBF9C784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52BAF-780F-4928-B6B2-8DBF9C7846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5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6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3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0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7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2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6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5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7687-86C1-4B25-8F1E-4D1D34CBB3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197D-1BB1-4A1E-A6BD-07D75B8A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60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0.png"/><Relationship Id="rId5" Type="http://schemas.openxmlformats.org/officeDocument/2006/relationships/image" Target="../media/image580.png"/><Relationship Id="rId4" Type="http://schemas.openxmlformats.org/officeDocument/2006/relationships/image" Target="../media/image7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5" Type="http://schemas.openxmlformats.org/officeDocument/2006/relationships/image" Target="../media/image63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5"/>
            <a:ext cx="9036496" cy="1755626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PHÉP CỘNG PHÂN SỐ.</a:t>
            </a:r>
            <a:br>
              <a:rPr lang="vi-VN" sz="3600" b="1" dirty="0" smtClean="0">
                <a:solidFill>
                  <a:srgbClr val="FF0000"/>
                </a:solidFill>
              </a:rPr>
            </a:br>
            <a:r>
              <a:rPr lang="vi-VN" sz="3600" b="1" dirty="0" smtClean="0">
                <a:solidFill>
                  <a:srgbClr val="FF0000"/>
                </a:solidFill>
              </a:rPr>
              <a:t>TÍNH CHẤT CƠ BẢN CỦA PHÉP CỘNG PHÂN SỐ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tổng sau: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838200" y="1752600"/>
            <a:ext cx="238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 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0" y="1447800"/>
                <a:ext cx="2971800" cy="3239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−36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pPr marL="342900" indent="-342900">
                  <a:buAutoNum type="alphaLcParenR"/>
                </a:pPr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pPr marL="342900" indent="-342900">
                  <a:buAutoNum type="alphaLcParenR"/>
                </a:pPr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42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47800"/>
                <a:ext cx="2971800" cy="3239926"/>
              </a:xfrm>
              <a:prstGeom prst="rect">
                <a:avLst/>
              </a:prstGeom>
              <a:blipFill rotWithShape="1">
                <a:blip r:embed="rId6"/>
                <a:stretch>
                  <a:fillRect l="-5123" b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25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152400"/>
                <a:ext cx="2362200" cy="990600"/>
              </a:xfrm>
            </p:spPr>
            <p:txBody>
              <a:bodyPr/>
              <a:lstStyle/>
              <a:p>
                <a:pPr algn="l"/>
                <a:r>
                  <a:rPr lang="vi-VN" sz="3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−36</m:t>
                        </m:r>
                      </m:den>
                    </m:f>
                  </m:oMath>
                </a14:m>
                <a:r>
                  <a:rPr lang="vi-VN" sz="3200" dirty="0" smtClean="0"/>
                  <a:t> =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152400"/>
                <a:ext cx="2362200" cy="990600"/>
              </a:xfrm>
              <a:blipFill rotWithShape="1">
                <a:blip r:embed="rId2"/>
                <a:stretch>
                  <a:fillRect l="-6718" r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06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 </a:t>
                </a:r>
                <a:r>
                  <a:rPr lang="vi-VN" dirty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066800"/>
              </a:xfrm>
              <a:blipFill rotWithShape="1">
                <a:blip r:embed="rId3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200400"/>
                <a:ext cx="6228248" cy="1079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 smtClean="0"/>
                  <a:t>  </a:t>
                </a:r>
                <a:r>
                  <a:rPr lang="vi-VN" sz="3200" dirty="0" smtClean="0">
                    <a:latin typeface="+mj-lt"/>
                  </a:rPr>
                  <a:t>c</a:t>
                </a:r>
                <a:r>
                  <a:rPr lang="vi-VN" sz="3200" dirty="0">
                    <a:latin typeface="+mj-lt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−1+1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vi-VN" sz="3200" dirty="0" smtClean="0">
                    <a:latin typeface="+mj-lt"/>
                  </a:rPr>
                  <a:t>0</a:t>
                </a:r>
                <a:endParaRPr lang="vi-VN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00400"/>
                <a:ext cx="6228248" cy="1079334"/>
              </a:xfrm>
              <a:prstGeom prst="rect">
                <a:avLst/>
              </a:prstGeom>
              <a:blipFill rotWithShape="1">
                <a:blip r:embed="rId4"/>
                <a:stretch>
                  <a:fillRect l="-391" r="-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67000" y="207554"/>
                <a:ext cx="161563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0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vi-VN" sz="2400" b="0" i="0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0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vi-VN" sz="2400" b="0" i="0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vi-VN" sz="2400" b="0" i="0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07554"/>
                <a:ext cx="1615635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96027" y="208740"/>
                <a:ext cx="1756699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027" y="208740"/>
                <a:ext cx="1756699" cy="7838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77988" y="221538"/>
                <a:ext cx="1814920" cy="8106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4+(−3)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988" y="221538"/>
                <a:ext cx="1814920" cy="810671"/>
              </a:xfrm>
              <a:prstGeom prst="rect">
                <a:avLst/>
              </a:prstGeom>
              <a:blipFill rotWithShape="1">
                <a:blip r:embed="rId7"/>
                <a:stretch>
                  <a:fillRect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0" y="4602557"/>
            <a:ext cx="9324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 smtClean="0">
                <a:solidFill>
                  <a:srgbClr val="FF0000"/>
                </a:solidFill>
                <a:latin typeface="+mj-lt"/>
              </a:rPr>
              <a:t>Chú ý: </a:t>
            </a:r>
          </a:p>
          <a:p>
            <a:r>
              <a:rPr lang="vi-VN" sz="3200" dirty="0" smtClean="0">
                <a:latin typeface="+mj-lt"/>
              </a:rPr>
              <a:t>Trước khi thực hiện phép tính cần rút gọn phân số (nếu có thể)</a:t>
            </a:r>
          </a:p>
        </p:txBody>
      </p:sp>
    </p:spTree>
    <p:extLst>
      <p:ext uri="{BB962C8B-B14F-4D97-AF65-F5344CB8AC3E}">
        <p14:creationId xmlns:p14="http://schemas.microsoft.com/office/powerpoint/2010/main" val="376070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8" grpId="0"/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3.Tính nhanh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842992" cy="4525963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13 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vi-VN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vi-VN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vi-VN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b="0" i="1" smtClean="0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vi-VN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vi-VN" b="0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41</m:t>
                        </m:r>
                      </m:den>
                    </m:f>
                  </m:oMath>
                </a14:m>
                <a:endParaRPr lang="vi-VN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842992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97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79512" y="332656"/>
                <a:ext cx="4114800" cy="1143000"/>
              </a:xfrm>
            </p:spPr>
            <p:txBody>
              <a:bodyPr>
                <a:normAutofit/>
              </a:bodyPr>
              <a:lstStyle/>
              <a:p>
                <a:pPr marL="514350" indent="-514350"/>
                <a:r>
                  <a:rPr lang="vi-VN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13 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9512" y="332656"/>
                <a:ext cx="4114800" cy="1143000"/>
              </a:xfrm>
              <a:blipFill rotWithShape="1">
                <a:blip r:embed="rId2"/>
                <a:stretch>
                  <a:fillRect l="-1185" b="-8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5" y="3780619"/>
                <a:ext cx="3312368" cy="13765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vi-VN" sz="3600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5" y="3780619"/>
                <a:ext cx="3312368" cy="1376574"/>
              </a:xfrm>
              <a:blipFill rotWithShape="1">
                <a:blip r:embed="rId3"/>
                <a:stretch>
                  <a:fillRect l="-5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915816" y="35723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/>
              <a:t>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66557" y="428242"/>
                <a:ext cx="3547190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=(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57" y="428242"/>
                <a:ext cx="3547190" cy="10275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39265" y="2513520"/>
                <a:ext cx="3129383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=    (-1)        +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265" y="2513520"/>
                <a:ext cx="3129383" cy="810991"/>
              </a:xfrm>
              <a:prstGeom prst="rect">
                <a:avLst/>
              </a:prstGeom>
              <a:blipFill rotWithShape="1">
                <a:blip r:embed="rId5"/>
                <a:stretch>
                  <a:fillRect l="-4864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96245" y="1459605"/>
                <a:ext cx="2403030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−13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245" y="1459605"/>
                <a:ext cx="2403030" cy="10275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39265" y="3140968"/>
                <a:ext cx="1058495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r>
                  <a:rPr lang="vi-VN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265" y="3140968"/>
                <a:ext cx="1058495" cy="8036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79911" y="3861048"/>
                <a:ext cx="2745495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  <a:cs typeface="Times New Roman" pitchFamily="18" charset="0"/>
                  </a:rPr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3861048"/>
                <a:ext cx="2745495" cy="810991"/>
              </a:xfrm>
              <a:prstGeom prst="rect">
                <a:avLst/>
              </a:prstGeom>
              <a:blipFill rotWithShape="1">
                <a:blip r:embed="rId8"/>
                <a:stretch>
                  <a:fillRect l="-555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79911" y="4797152"/>
                <a:ext cx="1957395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21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vi-VN" sz="3200" i="1" dirty="0">
                  <a:latin typeface="+mj-lt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1" y="4797152"/>
                <a:ext cx="1957395" cy="10175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1822" y="6054318"/>
                <a:ext cx="2273379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</m:oMath>
                </a14:m>
                <a:r>
                  <a:rPr lang="vi-VN" sz="3200" dirty="0">
                    <a:latin typeface="+mj-lt"/>
                    <a:cs typeface="Times New Roman" pitchFamily="18" charset="0"/>
                  </a:rPr>
                  <a:t>0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822" y="6054318"/>
                <a:ext cx="2273379" cy="803682"/>
              </a:xfrm>
              <a:prstGeom prst="rect">
                <a:avLst/>
              </a:prstGeom>
              <a:blipFill rotWithShape="1">
                <a:blip r:embed="rId10"/>
                <a:stretch>
                  <a:fillRect r="-589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2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116632"/>
                <a:ext cx="4042792" cy="106613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vi-VN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vi-VN" i="1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vi-VN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vi-VN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vi-VN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116632"/>
                <a:ext cx="4042792" cy="1066130"/>
              </a:xfrm>
              <a:blipFill rotWithShape="1">
                <a:blip r:embed="rId3"/>
                <a:stretch>
                  <a:fillRect l="-5430" b="-7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584" y="3505420"/>
                <a:ext cx="5040560" cy="986303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vi-VN" sz="5100" dirty="0" smtClean="0">
                    <a:latin typeface="Times New Roman" pitchFamily="18" charset="0"/>
                    <a:cs typeface="Times New Roman" pitchFamily="18" charset="0"/>
                  </a:rPr>
                  <a:t>d)</a:t>
                </a:r>
                <a14:m>
                  <m:oMath xmlns:m="http://schemas.openxmlformats.org/officeDocument/2006/math">
                    <m:r>
                      <a:rPr lang="vi-VN" sz="51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41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5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51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5100" i="1">
                            <a:latin typeface="Cambria Math"/>
                          </a:rPr>
                          <m:t>−21</m:t>
                        </m:r>
                      </m:num>
                      <m:den>
                        <m:r>
                          <a:rPr lang="vi-VN" sz="5100" i="1">
                            <a:latin typeface="Cambria Math"/>
                          </a:rPr>
                          <m:t>41</m:t>
                        </m:r>
                      </m:den>
                    </m:f>
                  </m:oMath>
                </a14:m>
                <a:endParaRPr lang="vi-VN" sz="51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vi-VN" dirty="0">
                    <a:latin typeface="+mj-lt"/>
                  </a:rPr>
                  <a:t> </a:t>
                </a:r>
                <a:r>
                  <a:rPr lang="vi-VN" dirty="0" smtClean="0">
                    <a:latin typeface="+mj-lt"/>
                  </a:rPr>
                  <a:t>  </a:t>
                </a:r>
              </a:p>
              <a:p>
                <a:pPr marL="0" indent="0">
                  <a:buNone/>
                </a:pPr>
                <a:endParaRPr lang="vi-VN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584" y="3505420"/>
                <a:ext cx="5040560" cy="986303"/>
              </a:xfrm>
              <a:blipFill rotWithShape="1">
                <a:blip r:embed="rId4"/>
                <a:stretch>
                  <a:fillRect l="-3023" t="-8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92597" y="1196752"/>
                <a:ext cx="2445734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97" y="1196752"/>
                <a:ext cx="2445734" cy="798295"/>
              </a:xfrm>
              <a:prstGeom prst="rect">
                <a:avLst/>
              </a:prstGeom>
              <a:blipFill rotWithShape="1">
                <a:blip r:embed="rId5"/>
                <a:stretch>
                  <a:fillRect l="-6219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2597" y="1995047"/>
                <a:ext cx="2445734" cy="798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i="1" dirty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2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 dirty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 dirty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597" y="1995047"/>
                <a:ext cx="2445734" cy="798295"/>
              </a:xfrm>
              <a:prstGeom prst="rect">
                <a:avLst/>
              </a:prstGeom>
              <a:blipFill rotWithShape="1">
                <a:blip r:embed="rId6"/>
                <a:stretch>
                  <a:fillRect l="-6219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7624" y="2708920"/>
                <a:ext cx="2115066" cy="796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/>
                  <a:t>= 0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708920"/>
                <a:ext cx="2115066" cy="796500"/>
              </a:xfrm>
              <a:prstGeom prst="rect">
                <a:avLst/>
              </a:prstGeom>
              <a:blipFill rotWithShape="1">
                <a:blip r:embed="rId7"/>
                <a:stretch>
                  <a:fillRect l="-7493" b="-9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7584" y="4293096"/>
                <a:ext cx="5758949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80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vi-VN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13</m:t>
                              </m:r>
                            </m:den>
                          </m:f>
                          <m:r>
                            <a:rPr lang="vi-VN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13</m:t>
                              </m:r>
                            </m:den>
                          </m:f>
                        </m:e>
                      </m:d>
                      <m:r>
                        <a:rPr lang="vi-VN" sz="28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vi-VN" sz="28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−20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41</m:t>
                              </m:r>
                            </m:den>
                          </m:f>
                          <m:r>
                            <a:rPr lang="vi-VN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vi-VN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i="1">
                                  <a:latin typeface="Cambria Math"/>
                                </a:rPr>
                                <m:t>−21</m:t>
                              </m:r>
                            </m:num>
                            <m:den>
                              <m:r>
                                <a:rPr lang="vi-VN" sz="2800" i="1">
                                  <a:latin typeface="Cambria Math"/>
                                </a:rPr>
                                <m:t>41</m:t>
                              </m:r>
                            </m:den>
                          </m:f>
                        </m:e>
                      </m:d>
                      <m:r>
                        <a:rPr lang="vi-VN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i="1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2800" i="1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84" y="4293096"/>
                <a:ext cx="5758949" cy="10604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3826" y="5128103"/>
                <a:ext cx="6280422" cy="172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/>
                  <a:t>=     1        +    (-1)   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vi-VN" sz="32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/>
                        </a:rPr>
                        <m:t>=  0   +</m:t>
                      </m:r>
                      <m:f>
                        <m:fPr>
                          <m:ctrlPr>
                            <a:rPr lang="vi-V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26" y="5128103"/>
                <a:ext cx="6280422" cy="1729897"/>
              </a:xfrm>
              <a:prstGeom prst="rect">
                <a:avLst/>
              </a:prstGeom>
              <a:blipFill rotWithShape="1">
                <a:blip r:embed="rId9"/>
                <a:stretch>
                  <a:fillRect l="-2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9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22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t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4618856" cy="11087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vi-VN" dirty="0" smtClean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r>
                  <a:rPr lang="vi-VN" dirty="0" smtClean="0"/>
                  <a:t>) +(-3)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4618856" cy="1108720"/>
              </a:xfrm>
              <a:blipFill rotWithShape="1">
                <a:blip r:embed="rId3"/>
                <a:stretch>
                  <a:fillRect l="-3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7544" y="249289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1 + (-3)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= -2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/>
          <p:cNvSpPr>
            <a:spLocks noGrp="1"/>
          </p:cNvSpPr>
          <p:nvPr>
            <p:ph type="title"/>
          </p:nvPr>
        </p:nvSpPr>
        <p:spPr>
          <a:xfrm>
            <a:off x="533400" y="-1355"/>
            <a:ext cx="1752600" cy="7159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Content Placeholder 2"/>
          <p:cNvSpPr>
            <a:spLocks noGrp="1"/>
          </p:cNvSpPr>
          <p:nvPr>
            <p:ph idx="1"/>
          </p:nvPr>
        </p:nvSpPr>
        <p:spPr>
          <a:xfrm>
            <a:off x="107504" y="712308"/>
            <a:ext cx="8928992" cy="199178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vi-VN" dirty="0" smtClean="0"/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giờ.Hỏi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838200" y="2431582"/>
            <a:ext cx="114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Box 4"/>
          <p:cNvSpPr txBox="1">
            <a:spLocks noChangeArrowheads="1"/>
          </p:cNvSpPr>
          <p:nvPr/>
        </p:nvSpPr>
        <p:spPr bwMode="auto">
          <a:xfrm>
            <a:off x="838200" y="464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TextBox 6"/>
              <p:cNvSpPr txBox="1">
                <a:spLocks noChangeArrowheads="1"/>
              </p:cNvSpPr>
              <p:nvPr/>
            </p:nvSpPr>
            <p:spPr bwMode="auto">
              <a:xfrm>
                <a:off x="755576" y="3139592"/>
                <a:ext cx="7272808" cy="1661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riêng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việc</a:t>
                </a:r>
                <a:endParaRPr lang="vi-VN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                    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được: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công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việc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endParaRPr lang="vi-VN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                    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việc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                         </a:t>
                </a:r>
              </a:p>
            </p:txBody>
          </p:sp>
        </mc:Choice>
        <mc:Fallback xmlns="">
          <p:sp>
            <p:nvSpPr>
              <p:cNvPr id="2059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3139592"/>
                <a:ext cx="7272808" cy="1661160"/>
              </a:xfrm>
              <a:prstGeom prst="rect">
                <a:avLst/>
              </a:prstGeom>
              <a:blipFill rotWithShape="1">
                <a:blip r:embed="rId2"/>
                <a:stretch>
                  <a:fillRect l="-1341" r="-16681" b="-21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10"/>
          <p:cNvSpPr txBox="1">
            <a:spLocks noChangeArrowheads="1"/>
          </p:cNvSpPr>
          <p:nvPr/>
        </p:nvSpPr>
        <p:spPr bwMode="auto">
          <a:xfrm>
            <a:off x="539552" y="5043847"/>
            <a:ext cx="8002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Box 15"/>
          <p:cNvSpPr txBox="1">
            <a:spLocks noChangeArrowheads="1"/>
          </p:cNvSpPr>
          <p:nvPr/>
        </p:nvSpPr>
        <p:spPr bwMode="auto">
          <a:xfrm>
            <a:off x="6465932" y="5909186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(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81200" y="5700764"/>
                <a:ext cx="435202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12 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700764"/>
                <a:ext cx="4352025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5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build="p"/>
      <p:bldP spid="2057" grpId="0"/>
      <p:bldP spid="2059" grpId="0"/>
      <p:bldP spid="2060" grpId="0"/>
      <p:bldP spid="2061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vi-VN" dirty="0" smtClean="0">
                    <a:solidFill>
                      <a:srgbClr val="FF0000"/>
                    </a:solidFill>
                  </a:rPr>
                  <a:t>Bài 5.Tìm x </a:t>
                </a:r>
                <a14:m>
                  <m:oMath xmlns:m="http://schemas.openxmlformats.org/officeDocument/2006/math">
                    <m:r>
                      <a:rPr lang="vi-VN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𝑏𝑖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ế</m:t>
                    </m:r>
                    <m:r>
                      <a:rPr lang="vi-VN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836912"/>
              </a:xfrm>
            </p:spPr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vi-VN" dirty="0" smtClean="0">
                    <a:latin typeface="+mj-lt"/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 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vi-VN" dirty="0" smtClean="0">
                    <a:latin typeface="+mj-lt"/>
                  </a:rPr>
                  <a:t>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−6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b="0" i="1" smtClean="0">
                        <a:latin typeface="Cambria Math"/>
                        <a:ea typeface="Cambria Math"/>
                      </a:rPr>
                      <m:t> 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+2+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836912"/>
              </a:xfrm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02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9552" y="404664"/>
                <a:ext cx="3754760" cy="214625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vi-VN" dirty="0" smtClean="0"/>
                  <a:t/>
                </a:r>
                <a:br>
                  <a:rPr lang="vi-VN" dirty="0" smtClean="0"/>
                </a:br>
                <a:r>
                  <a:rPr lang="vi-VN" sz="3600" dirty="0" smtClean="0"/>
                  <a:t>a) x </a:t>
                </a:r>
                <a:r>
                  <a:rPr lang="vi-VN" sz="3600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600" dirty="0"/>
                  <a:t> </a:t>
                </a:r>
                <a:r>
                  <a:rPr lang="vi-VN" sz="3600" dirty="0" smtClean="0"/>
                  <a:t/>
                </a:r>
                <a:br>
                  <a:rPr lang="vi-VN" sz="3600" dirty="0" smtClean="0"/>
                </a:br>
                <a:r>
                  <a:rPr lang="vi-VN" sz="3600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600" dirty="0" smtClean="0"/>
                  <a:t> </a:t>
                </a:r>
                <a:br>
                  <a:rPr lang="vi-VN" sz="3600" dirty="0" smtClean="0"/>
                </a:br>
                <a:r>
                  <a:rPr lang="vi-VN" sz="3600" dirty="0" smtClean="0"/>
                  <a:t>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dirty="0" smtClean="0"/>
                  <a:t/>
                </a:r>
                <a:br>
                  <a:rPr lang="vi-VN" dirty="0" smtClean="0"/>
                </a:br>
                <a:r>
                  <a:rPr lang="vi-VN" dirty="0" smtClean="0"/>
                  <a:t> </a:t>
                </a:r>
                <a:r>
                  <a:rPr lang="vi-VN" dirty="0"/>
                  <a:t/>
                </a:r>
                <a:br>
                  <a:rPr lang="vi-VN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9552" y="404664"/>
                <a:ext cx="3754760" cy="2146250"/>
              </a:xfrm>
              <a:blipFill rotWithShape="1">
                <a:blip r:embed="rId3"/>
                <a:stretch>
                  <a:fillRect l="-4228" t="-14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276872"/>
                <a:ext cx="3898776" cy="8640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= 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r>
                  <a:rPr lang="vi-VN" dirty="0">
                    <a:latin typeface="+mj-lt"/>
                  </a:rPr>
                  <a:t> </a:t>
                </a:r>
                <a:endParaRPr lang="vi-VN" dirty="0" smtClean="0">
                  <a:latin typeface="+mj-lt"/>
                </a:endParaRPr>
              </a:p>
              <a:p>
                <a:pPr marL="0" indent="0">
                  <a:buNone/>
                </a:pPr>
                <a:endParaRPr lang="vi-V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276872"/>
                <a:ext cx="3898776" cy="864095"/>
              </a:xfrm>
              <a:blipFill rotWithShape="1">
                <a:blip r:embed="rId4"/>
                <a:stretch>
                  <a:fillRect l="-4069" b="-3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5044" y="3157064"/>
                <a:ext cx="2808312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−19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44" y="3157064"/>
                <a:ext cx="2808312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5382" y="3950743"/>
                <a:ext cx="116641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382" y="3950743"/>
                <a:ext cx="1166410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0341" y="4869160"/>
                <a:ext cx="99649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341" y="4869160"/>
                <a:ext cx="996491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64457" y="594928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x = 1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38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/>
                <a:r>
                  <a:rPr lang="vi-VN" dirty="0" smtClean="0"/>
                  <a:t>c)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−6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i="1">
                        <a:latin typeface="Cambria Math"/>
                        <a:ea typeface="Cambria Math"/>
                      </a:rPr>
                      <m:t> ≤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+2+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4330824" cy="12527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vi-VN" dirty="0" smtClean="0"/>
                  <a:t>Ta có: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29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vi-VN" sz="3600" dirty="0" smtClean="0"/>
                  <a:t> =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4330824" cy="1252736"/>
              </a:xfrm>
              <a:blipFill rotWithShape="1">
                <a:blip r:embed="rId3"/>
                <a:stretch>
                  <a:fillRect l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6016" y="1600976"/>
                <a:ext cx="2876108" cy="887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−29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)+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600976"/>
                <a:ext cx="2876108" cy="887166"/>
              </a:xfrm>
              <a:prstGeom prst="rect">
                <a:avLst/>
              </a:prstGeom>
              <a:blipFill rotWithShape="1">
                <a:blip r:embed="rId4"/>
                <a:stretch>
                  <a:fillRect l="-5520" b="-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81696" y="2488142"/>
                <a:ext cx="3649074" cy="878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−17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=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−3</m:t>
                    </m:r>
                  </m:oMath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696" y="2488142"/>
                <a:ext cx="3649074" cy="878574"/>
              </a:xfrm>
              <a:prstGeom prst="rect">
                <a:avLst/>
              </a:prstGeom>
              <a:blipFill rotWithShape="1">
                <a:blip r:embed="rId5"/>
                <a:stretch>
                  <a:fillRect l="-500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6751" y="3641365"/>
                <a:ext cx="3206327" cy="8837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vi-VN" sz="36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6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vi-VN" sz="3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3600" dirty="0" smtClean="0"/>
                  <a:t>= </a:t>
                </a:r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51" y="3641365"/>
                <a:ext cx="3206327" cy="883703"/>
              </a:xfrm>
              <a:prstGeom prst="rect">
                <a:avLst/>
              </a:prstGeom>
              <a:blipFill rotWithShape="1">
                <a:blip r:embed="rId6"/>
                <a:stretch>
                  <a:fillRect r="-4563" b="-1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804248" y="3790827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2 + 2 =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7904" y="3552974"/>
                <a:ext cx="3486165" cy="1060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vi-VN" sz="28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vi-VN" sz="28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vi-VN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vi-VN" sz="2800" b="0" i="1" smtClean="0">
                          <a:latin typeface="Cambria Math"/>
                        </a:rPr>
                        <m:t>+2=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52974"/>
                <a:ext cx="3486165" cy="10604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77403" y="4781957"/>
                <a:ext cx="24434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sym typeface="Wingdings"/>
                  </a:rPr>
                  <a:t></a:t>
                </a:r>
                <a:r>
                  <a:rPr lang="vi-VN" sz="3200" dirty="0" smtClean="0"/>
                  <a:t> -3</a:t>
                </a:r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vi-VN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vi-VN" sz="3200" b="0" i="1" smtClean="0"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03" y="4781957"/>
                <a:ext cx="2443489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650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64038" y="5404972"/>
                <a:ext cx="55388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sym typeface="Wingdings"/>
                      </a:rPr>
                      <m:t></m:t>
                    </m:r>
                  </m:oMath>
                </a14:m>
                <a:r>
                  <a:rPr lang="vi-VN" sz="3200" dirty="0" smtClean="0"/>
                  <a:t> x</a:t>
                </a:r>
                <a14:m>
                  <m:oMath xmlns:m="http://schemas.openxmlformats.org/officeDocument/2006/math">
                    <m:r>
                      <a:rPr lang="vi-VN" sz="32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vi-VN" sz="3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vi-VN" sz="3200" b="0" i="1" smtClean="0">
                            <a:latin typeface="Cambria Math"/>
                            <a:ea typeface="Cambria Math"/>
                          </a:rPr>
                          <m:t>−3;−2;−1;0;1;2;3;4</m:t>
                        </m:r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38" y="5404972"/>
                <a:ext cx="5538889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9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879" y="260648"/>
            <a:ext cx="56192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>
                <a:solidFill>
                  <a:srgbClr val="0000FF"/>
                </a:solidFill>
                <a:latin typeface="+mj-lt"/>
              </a:rPr>
              <a:t>I. Phép cộng phân số</a:t>
            </a:r>
            <a:endParaRPr lang="en-US" sz="4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879" y="1161563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FF"/>
                </a:solidFill>
                <a:latin typeface="+mj-lt"/>
              </a:rPr>
              <a:t>1</a:t>
            </a:r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. Cộng hai phân số cùng mẫu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905" y="1833465"/>
            <a:ext cx="17257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latin typeface="+mj-lt"/>
              </a:rPr>
              <a:t>a) Ví dụ:</a:t>
            </a:r>
            <a:endParaRPr lang="en-US" sz="32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40231" y="2438650"/>
                <a:ext cx="386035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−4+2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231" y="2438650"/>
                <a:ext cx="3860352" cy="900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58217" y="3361391"/>
                <a:ext cx="6643935" cy="913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−8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3+(−5)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vi-VN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vi-VN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217" y="3361391"/>
                <a:ext cx="6643935" cy="9130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3568" y="4450049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35108" y="4394912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latin typeface="+mj-lt"/>
              </a:rPr>
              <a:t>b) Quy tắc :</a:t>
            </a:r>
            <a:endParaRPr lang="en-US" sz="28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997641" y="4918132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Muốn cộng hai phân số cùng mẫu, ta cộng các tử và giữ nguyên mẫu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40091" y="5933661"/>
                <a:ext cx="2817709" cy="80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𝑎</m:t>
                        </m:r>
                        <m:r>
                          <a:rPr lang="vi-VN" sz="3200" b="0" i="1" smtClean="0">
                            <a:latin typeface="Cambria Math"/>
                          </a:rPr>
                          <m:t>+</m:t>
                        </m:r>
                        <m:r>
                          <a:rPr lang="vi-VN" sz="32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091" y="5933661"/>
                <a:ext cx="2817709" cy="8016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51804" y="6042088"/>
                <a:ext cx="31583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800" dirty="0" smtClean="0">
                    <a:latin typeface="+mj-lt"/>
                  </a:rPr>
                  <a:t>(a, b, m </a:t>
                </a:r>
                <a14:m>
                  <m:oMath xmlns:m="http://schemas.openxmlformats.org/officeDocument/2006/math">
                    <m:r>
                      <a:rPr lang="vi-VN" sz="28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vi-VN" sz="2800" b="0" i="1" smtClean="0">
                        <a:latin typeface="Cambria Math"/>
                        <a:ea typeface="Cambria Math"/>
                      </a:rPr>
                      <m:t>≠0)</m:t>
                    </m:r>
                  </m:oMath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804" y="6042088"/>
                <a:ext cx="31583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054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0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27" y="116632"/>
            <a:ext cx="8229600" cy="1143000"/>
          </a:xfrm>
        </p:spPr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6 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68760"/>
                <a:ext cx="9144000" cy="144016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vi-VN" sz="2800" dirty="0" smtClean="0">
                    <a:latin typeface="+mj-lt"/>
                  </a:rPr>
                  <a:t>Cho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vi-VN" sz="2800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vi-VN" sz="2800" dirty="0" smtClean="0">
                    <a:latin typeface="+mj-lt"/>
                  </a:rPr>
                  <a:t>Hãy so sánh S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28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68760"/>
                <a:ext cx="9144000" cy="1440160"/>
              </a:xfrm>
              <a:blipFill rotWithShape="1">
                <a:blip r:embed="rId2"/>
                <a:stretch>
                  <a:fillRect l="-1333" b="-3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6981" y="3815614"/>
                <a:ext cx="8140947" cy="790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Mỗi phân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;…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 đề</m:t>
                    </m:r>
                    <m:r>
                      <a:rPr lang="vi-VN" sz="3200" i="1">
                        <a:latin typeface="Cambria Math"/>
                      </a:rPr>
                      <m:t>𝑢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𝑙</m:t>
                    </m:r>
                    <m:r>
                      <a:rPr lang="vi-VN" sz="3200" i="1">
                        <a:latin typeface="Cambria Math"/>
                      </a:rPr>
                      <m:t>ớ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h</m:t>
                    </m:r>
                    <m:r>
                      <a:rPr lang="vi-VN" sz="3200" i="1">
                        <a:latin typeface="Cambria Math"/>
                      </a:rPr>
                      <m:t>ơ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81" y="3815614"/>
                <a:ext cx="8140947" cy="790794"/>
              </a:xfrm>
              <a:prstGeom prst="rect">
                <a:avLst/>
              </a:prstGeom>
              <a:blipFill rotWithShape="1">
                <a:blip r:embed="rId3"/>
                <a:stretch>
                  <a:fillRect l="-1948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7855" y="4732415"/>
                <a:ext cx="7836632" cy="1515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Font typeface="Wingdings"/>
                  <a:buChar char="ð"/>
                </a:pPr>
                <a:r>
                  <a:rPr lang="vi-VN" sz="3200" dirty="0" smtClean="0">
                    <a:latin typeface="+mj-lt"/>
                  </a:rPr>
                  <a:t>S 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 ( </m:t>
                    </m:r>
                    <m:r>
                      <a:rPr lang="vi-VN" sz="3200" i="1">
                        <a:latin typeface="Cambria Math"/>
                      </a:rPr>
                      <m:t>𝑐</m:t>
                    </m:r>
                    <m:r>
                      <a:rPr lang="vi-VN" sz="3200" i="1">
                        <a:latin typeface="Cambria Math"/>
                      </a:rPr>
                      <m:t>ó 10 </m:t>
                    </m:r>
                    <m:r>
                      <a:rPr lang="vi-VN" sz="3200" i="1">
                        <a:latin typeface="Cambria Math"/>
                      </a:rPr>
                      <m:t>𝑝h</m:t>
                    </m:r>
                    <m:r>
                      <a:rPr lang="vi-VN" sz="3200" i="1">
                        <a:latin typeface="Cambria Math"/>
                      </a:rPr>
                      <m:t>â</m:t>
                    </m:r>
                    <m:r>
                      <a:rPr lang="vi-VN" sz="3200" i="1">
                        <a:latin typeface="Cambria Math"/>
                      </a:rPr>
                      <m:t>𝑛</m:t>
                    </m:r>
                    <m:r>
                      <a:rPr lang="vi-VN" sz="3200" i="1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𝑠</m:t>
                    </m:r>
                    <m:r>
                      <a:rPr lang="vi-VN" sz="3200" i="1">
                        <a:latin typeface="Cambria Math"/>
                      </a:rPr>
                      <m:t>ố)</m:t>
                    </m:r>
                  </m:oMath>
                </a14:m>
                <a:endParaRPr lang="vi-VN" sz="3200" dirty="0">
                  <a:latin typeface="+mj-lt"/>
                </a:endParaRPr>
              </a:p>
              <a:p>
                <a:pPr>
                  <a:buFont typeface="Wingdings"/>
                  <a:buChar char="ð"/>
                </a:pPr>
                <a:r>
                  <a:rPr lang="vi-VN" sz="3200" dirty="0">
                    <a:latin typeface="+mj-lt"/>
                  </a:rPr>
                  <a:t>S&gt;</a:t>
                </a:r>
                <a:r>
                  <a:rPr lang="vi-VN" sz="32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 </m:t>
                    </m:r>
                    <m:r>
                      <a:rPr lang="vi-VN" sz="3200" i="1">
                        <a:latin typeface="Cambria Math"/>
                      </a:rPr>
                      <m:t>=</m:t>
                    </m:r>
                    <m:r>
                      <a:rPr lang="vi-VN" sz="32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55" y="4732415"/>
                <a:ext cx="7836632" cy="1515030"/>
              </a:xfrm>
              <a:prstGeom prst="rect">
                <a:avLst/>
              </a:prstGeom>
              <a:blipFill rotWithShape="1">
                <a:blip r:embed="rId4"/>
                <a:stretch>
                  <a:fillRect l="-1790" b="-4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99592" y="314096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latin typeface="+mj-lt"/>
              </a:rPr>
              <a:t>Giải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998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Bài 7. Cho tổng: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828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99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vi-VN" dirty="0" smtClean="0">
                  <a:latin typeface="+mj-lt"/>
                </a:endParaRPr>
              </a:p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Chứng tỏ rằng A &gt; 1 </a:t>
                </a: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828800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7182" y="3592180"/>
                <a:ext cx="5741636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A=</a:t>
                </a:r>
                <a:r>
                  <a:rPr lang="vi-VN" sz="32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r>
                      <a:rPr lang="vi-VN" sz="3200" b="0" i="1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99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82" y="3592180"/>
                <a:ext cx="5741636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2760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3315" y="4388634"/>
                <a:ext cx="5837817" cy="1080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+(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)</m:t>
                    </m:r>
                  </m:oMath>
                </a14:m>
                <a:endParaRPr lang="en-US" sz="3200" dirty="0">
                  <a:latin typeface="+mj-lt"/>
                </a:endParaRPr>
              </a:p>
              <a:p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315" y="4388634"/>
                <a:ext cx="5837817" cy="1080680"/>
              </a:xfrm>
              <a:prstGeom prst="rect">
                <a:avLst/>
              </a:prstGeom>
              <a:blipFill rotWithShape="1">
                <a:blip r:embed="rId4"/>
                <a:stretch>
                  <a:fillRect l="-2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4879" y="5456427"/>
                <a:ext cx="1779270" cy="1284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&gt;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&gt;1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879" y="5456427"/>
                <a:ext cx="1779270" cy="1284262"/>
              </a:xfrm>
              <a:prstGeom prst="rect">
                <a:avLst/>
              </a:prstGeom>
              <a:blipFill rotWithShape="1">
                <a:blip r:embed="rId5"/>
                <a:stretch>
                  <a:fillRect l="-8904" b="-14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034879" y="3068960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Giải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76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570375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58573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75125"/>
            <a:ext cx="84394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các buổi học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trực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+mj-lt"/>
              </a:rPr>
              <a:t>Làm bài tập :42,44, 49, 56(sgk/tr 26,29,31)</a:t>
            </a:r>
          </a:p>
          <a:p>
            <a:r>
              <a:rPr lang="vi-VN" sz="3600" dirty="0" smtClean="0">
                <a:latin typeface="+mj-lt"/>
              </a:rPr>
              <a:t>                       71</a:t>
            </a:r>
            <a:r>
              <a:rPr lang="vi-VN" sz="3600" dirty="0">
                <a:latin typeface="+mj-lt"/>
              </a:rPr>
              <a:t>, 72, 8.3 (sbt/tr 20, 21) .</a:t>
            </a:r>
            <a:endParaRPr lang="en-US" sz="3600" dirty="0">
              <a:latin typeface="+mj-lt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Autofit/>
          </a:bodyPr>
          <a:lstStyle/>
          <a:p>
            <a:r>
              <a:rPr lang="vi-VN" b="1" dirty="0" smtClean="0">
                <a:solidFill>
                  <a:srgbClr val="0000FF"/>
                </a:solidFill>
              </a:rPr>
              <a:t>2. Cộng hai phân số không cùng mẫu</a:t>
            </a:r>
            <a:endParaRPr lang="en-US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3106688" cy="82068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>
                    <a:latin typeface="+mj-lt"/>
                  </a:rPr>
                  <a:t>a) Ví dụ </a:t>
                </a:r>
                <a:r>
                  <a:rPr lang="vi-VN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3106688" cy="820687"/>
              </a:xfrm>
              <a:blipFill rotWithShape="1">
                <a:blip r:embed="rId2"/>
                <a:stretch>
                  <a:fillRect l="-4902" b="-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94740" y="1570896"/>
                <a:ext cx="2016224" cy="788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740" y="1570896"/>
                <a:ext cx="2016224" cy="788742"/>
              </a:xfrm>
              <a:prstGeom prst="rect">
                <a:avLst/>
              </a:prstGeom>
              <a:blipFill rotWithShape="1">
                <a:blip r:embed="rId3"/>
                <a:stretch>
                  <a:fillRect l="-4834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1595512"/>
                <a:ext cx="2880320" cy="810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9+(−10)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595512"/>
                <a:ext cx="2880320" cy="810671"/>
              </a:xfrm>
              <a:prstGeom prst="rect">
                <a:avLst/>
              </a:prstGeom>
              <a:blipFill rotWithShape="1">
                <a:blip r:embed="rId4"/>
                <a:stretch>
                  <a:fillRect l="-5285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9552" y="2639538"/>
            <a:ext cx="196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b) Quy tắc: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837" y="3170132"/>
            <a:ext cx="779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Muốn cộng hai phân số không cùng mẫu, ta viết chúng dưới dạng hai phân số có cùng một mẫu rồi cộng các và giữ nguyên mẫu chung.</a:t>
            </a:r>
            <a:endParaRPr lang="en-US" sz="3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08518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c) Áp dụng. Cộng các phân số sau: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9552" y="5869199"/>
                <a:ext cx="1814536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869199"/>
                <a:ext cx="1814536" cy="810991"/>
              </a:xfrm>
              <a:prstGeom prst="rect">
                <a:avLst/>
              </a:prstGeom>
              <a:blipFill rotWithShape="1">
                <a:blip r:embed="rId5"/>
                <a:stretch>
                  <a:fillRect l="-8754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47864" y="5901949"/>
                <a:ext cx="2448272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901949"/>
                <a:ext cx="2448272" cy="803682"/>
              </a:xfrm>
              <a:prstGeom prst="rect">
                <a:avLst/>
              </a:prstGeom>
              <a:blipFill rotWithShape="1">
                <a:blip r:embed="rId6"/>
                <a:stretch>
                  <a:fillRect l="-6219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131044" y="5786740"/>
                <a:ext cx="2208462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044" y="5786740"/>
                <a:ext cx="2208462" cy="810991"/>
              </a:xfrm>
              <a:prstGeom prst="rect">
                <a:avLst/>
              </a:prstGeom>
              <a:blipFill rotWithShape="1">
                <a:blip r:embed="rId7"/>
                <a:stretch>
                  <a:fillRect l="-7182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7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2962672" cy="11430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vi-VN" sz="3200" dirty="0" smtClean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2962672" cy="1143000"/>
              </a:xfrm>
              <a:blipFill rotWithShape="1">
                <a:blip r:embed="rId2"/>
                <a:stretch>
                  <a:fillRect l="-5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844824"/>
                <a:ext cx="2520280" cy="9361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vi-VN" dirty="0" smtClean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i="1">
                            <a:latin typeface="Cambria Math"/>
                          </a:rPr>
                          <m:t>−1</m:t>
                        </m:r>
                        <m:r>
                          <a:rPr lang="vi-VN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844824"/>
                <a:ext cx="2520280" cy="936104"/>
              </a:xfrm>
              <a:blipFill rotWithShape="1">
                <a:blip r:embed="rId3"/>
                <a:stretch>
                  <a:fillRect l="-6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9363" y="4581128"/>
                <a:ext cx="1956413" cy="799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+2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63" y="4581128"/>
                <a:ext cx="1956413" cy="799193"/>
              </a:xfrm>
              <a:prstGeom prst="rect">
                <a:avLst/>
              </a:prstGeom>
              <a:blipFill rotWithShape="1">
                <a:blip r:embed="rId4"/>
                <a:stretch>
                  <a:fillRect l="-7788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21030" y="438285"/>
                <a:ext cx="2304256" cy="793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−12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030" y="438285"/>
                <a:ext cx="2304256" cy="7936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89730" y="438284"/>
                <a:ext cx="2539991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vi-VN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−12+5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vi-VN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vi-V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2400" b="0" i="1" smtClean="0"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vi-VN" sz="2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30" y="438284"/>
                <a:ext cx="2539991" cy="7936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1800" y="1860848"/>
                <a:ext cx="1764842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60848"/>
                <a:ext cx="1764842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899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03622" y="1882547"/>
                <a:ext cx="3850734" cy="813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−45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44+(−45)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622" y="1882547"/>
                <a:ext cx="3850734" cy="813749"/>
              </a:xfrm>
              <a:prstGeom prst="rect">
                <a:avLst/>
              </a:prstGeom>
              <a:blipFill rotWithShape="1">
                <a:blip r:embed="rId8"/>
                <a:stretch>
                  <a:fillRect l="-395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72200" y="3029478"/>
                <a:ext cx="2615011" cy="10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44+(−45)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r>
                  <a:rPr lang="vi-VN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60</m:t>
                        </m:r>
                      </m:den>
                    </m:f>
                  </m:oMath>
                </a14:m>
                <a:endParaRPr lang="en-US" sz="3200" dirty="0"/>
              </a:p>
              <a:p>
                <a:r>
                  <a:rPr lang="vi-V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029478"/>
                <a:ext cx="2615011" cy="109074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55776" y="4581127"/>
                <a:ext cx="1561261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581127"/>
                <a:ext cx="1561261" cy="810991"/>
              </a:xfrm>
              <a:prstGeom prst="rect">
                <a:avLst/>
              </a:prstGeom>
              <a:blipFill rotWithShape="1">
                <a:blip r:embed="rId10"/>
                <a:stretch>
                  <a:fillRect l="-9766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960" y="4581128"/>
                <a:ext cx="1726370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581128"/>
                <a:ext cx="1726370" cy="810991"/>
              </a:xfrm>
              <a:prstGeom prst="rect">
                <a:avLst/>
              </a:prstGeom>
              <a:blipFill rotWithShape="1">
                <a:blip r:embed="rId11"/>
                <a:stretch>
                  <a:fillRect l="-9187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08298" y="4612209"/>
                <a:ext cx="2416431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−5+16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298" y="4612209"/>
                <a:ext cx="2416431" cy="810991"/>
              </a:xfrm>
              <a:prstGeom prst="rect">
                <a:avLst/>
              </a:prstGeom>
              <a:blipFill rotWithShape="1">
                <a:blip r:embed="rId12"/>
                <a:stretch>
                  <a:fillRect l="-6566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3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706090"/>
          </a:xfrm>
        </p:spPr>
        <p:txBody>
          <a:bodyPr>
            <a:noAutofit/>
          </a:bodyPr>
          <a:lstStyle/>
          <a:p>
            <a:pPr algn="l"/>
            <a:r>
              <a:rPr lang="vi-VN" b="1" dirty="0" smtClean="0">
                <a:solidFill>
                  <a:srgbClr val="0000FF"/>
                </a:solidFill>
              </a:rPr>
              <a:t>II) Tính chất cơ bản của phép cộng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21" y="1124744"/>
            <a:ext cx="4330824" cy="67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a) Tính chất giao hoán: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23434" y="1872604"/>
                <a:ext cx="1668727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34" y="1872604"/>
                <a:ext cx="1668727" cy="833626"/>
              </a:xfrm>
              <a:prstGeom prst="rect">
                <a:avLst/>
              </a:prstGeom>
              <a:blipFill rotWithShape="1">
                <a:blip r:embed="rId2"/>
                <a:stretch>
                  <a:fillRect t="-4380" r="-10219" b="-10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92161" y="1872604"/>
                <a:ext cx="1233030" cy="825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 </a:t>
                </a:r>
                <a:endParaRPr lang="en-US" sz="36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161" y="1872604"/>
                <a:ext cx="1233030" cy="8254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60169" y="2753100"/>
            <a:ext cx="3630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b) Tính chất kết hợp: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6839" y="3339163"/>
                <a:ext cx="3168352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vi-V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11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39" y="3339163"/>
                <a:ext cx="3168352" cy="10186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19872" y="3337875"/>
                <a:ext cx="2664296" cy="1018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r>
                        <a:rPr lang="vi-VN" sz="32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𝑑</m:t>
                          </m:r>
                        </m:den>
                      </m:f>
                      <m:r>
                        <a:rPr lang="vi-VN" sz="3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vi-VN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vi-VN" sz="3200" i="1">
                              <a:latin typeface="Cambria Math"/>
                            </a:rPr>
                            <m:t>𝑞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337875"/>
                <a:ext cx="2664296" cy="10186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6839" y="4535948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c) Cộng với số 0: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3434" y="5301208"/>
                <a:ext cx="3322320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+0=0+ </m:t>
                      </m:r>
                      <m:f>
                        <m:fPr>
                          <m:ctrlPr>
                            <a:rPr lang="vi-VN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  <m:r>
                        <a:rPr lang="vi-VN" sz="3200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34" y="5301208"/>
                <a:ext cx="3322320" cy="9357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20968" y="5318185"/>
                <a:ext cx="526490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vi-VN" sz="32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vi-VN" sz="32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968" y="5318185"/>
                <a:ext cx="526490" cy="935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1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Chú 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Dựa vào tính chất của phép cộng, khi cộng nhiều phân số ta có thể đổi chỗ hoặc nhóm các phân số để việc tính toán nhanh, hợp lí.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5760640" cy="720080"/>
          </a:xfrm>
        </p:spPr>
        <p:txBody>
          <a:bodyPr>
            <a:normAutofit/>
          </a:bodyPr>
          <a:lstStyle/>
          <a:p>
            <a:pPr algn="l"/>
            <a:r>
              <a:rPr lang="vi-VN" sz="3600" u="sng" dirty="0" smtClean="0">
                <a:solidFill>
                  <a:srgbClr val="FF0000"/>
                </a:solidFill>
              </a:rPr>
              <a:t>Áp dụng. </a:t>
            </a:r>
            <a:r>
              <a:rPr lang="vi-VN" sz="3200" dirty="0" smtClean="0"/>
              <a:t>Tính nhanh: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44576" y="764704"/>
                <a:ext cx="6768752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76" y="764704"/>
                <a:ext cx="6768752" cy="810991"/>
              </a:xfrm>
              <a:prstGeom prst="rect">
                <a:avLst/>
              </a:prstGeom>
              <a:blipFill rotWithShape="1">
                <a:blip r:embed="rId2"/>
                <a:stretch>
                  <a:fillRect l="-2250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31613" y="1575695"/>
                <a:ext cx="3756606" cy="810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13" y="1575695"/>
                <a:ext cx="3756606" cy="810991"/>
              </a:xfrm>
              <a:prstGeom prst="rect">
                <a:avLst/>
              </a:prstGeom>
              <a:blipFill rotWithShape="1">
                <a:blip r:embed="rId3"/>
                <a:stretch>
                  <a:fillRect l="-4221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2852936"/>
                <a:ext cx="6120680" cy="810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>
                    <a:latin typeface="+mj-lt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52936"/>
                <a:ext cx="6120680" cy="810991"/>
              </a:xfrm>
              <a:prstGeom prst="rect">
                <a:avLst/>
              </a:prstGeom>
              <a:blipFill rotWithShape="1">
                <a:blip r:embed="rId4"/>
                <a:stretch>
                  <a:fillRect l="-2490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8596" y="3661608"/>
                <a:ext cx="5048177" cy="9008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600" dirty="0" smtClean="0">
                    <a:latin typeface="+mj-lt"/>
                  </a:rPr>
                  <a:t>=(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vi-VN" sz="3600" b="0" i="1" smtClean="0">
                            <a:latin typeface="Cambria Math"/>
                          </a:rPr>
                          <m:t>17</m:t>
                        </m:r>
                      </m:den>
                    </m:f>
                    <m:r>
                      <a:rPr lang="vi-VN" sz="3600" b="0" i="1" smtClean="0">
                        <a:latin typeface="Cambria Math"/>
                      </a:rPr>
                      <m:t>)+(</m:t>
                    </m:r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23</m:t>
                        </m:r>
                      </m:den>
                    </m:f>
                  </m:oMath>
                </a14:m>
                <a:r>
                  <a:rPr lang="vi-VN" sz="3600" dirty="0" smtClean="0">
                    <a:latin typeface="+mj-lt"/>
                  </a:rPr>
                  <a:t>)+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6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6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sz="3600" dirty="0">
                  <a:latin typeface="+mj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6" y="3661608"/>
                <a:ext cx="5048177" cy="900824"/>
              </a:xfrm>
              <a:prstGeom prst="rect">
                <a:avLst/>
              </a:prstGeom>
              <a:blipFill rotWithShape="1">
                <a:blip r:embed="rId5"/>
                <a:stretch>
                  <a:fillRect l="-3623" b="-10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5508" y="4477762"/>
                <a:ext cx="2436886" cy="1079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(-1) +1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08" y="4477762"/>
                <a:ext cx="2436886" cy="1079398"/>
              </a:xfrm>
              <a:prstGeom prst="rect">
                <a:avLst/>
              </a:prstGeom>
              <a:blipFill rotWithShape="1">
                <a:blip r:embed="rId6"/>
                <a:stretch>
                  <a:fillRect l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0847" y="5023119"/>
                <a:ext cx="2347522" cy="1512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0+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47" y="5023119"/>
                <a:ext cx="2347522" cy="1512465"/>
              </a:xfrm>
              <a:prstGeom prst="rect">
                <a:avLst/>
              </a:prstGeom>
              <a:blipFill rotWithShape="1">
                <a:blip r:embed="rId7"/>
                <a:stretch>
                  <a:fillRect l="-6477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5792" y="2386686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Giải:</a:t>
            </a:r>
            <a:endParaRPr lang="en-US" sz="3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57692" y="3881187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(Tính chất giao hoán, kết hợp)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9916" y="5243335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>
                <a:latin typeface="+mj-lt"/>
              </a:rPr>
              <a:t>( Cộng với 0)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70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2" grpId="0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vi-VN" sz="3200" dirty="0" smtClean="0"/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68016" y="1556792"/>
                <a:ext cx="3620543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vi-VN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016" y="1556792"/>
                <a:ext cx="3620543" cy="7918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6387" y="2625318"/>
                <a:ext cx="3601307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</m:oMath>
                </a14:m>
                <a:r>
                  <a:rPr lang="vi-VN" sz="3200" dirty="0" smtClean="0">
                    <a:latin typeface="+mj-lt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)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387" y="2625318"/>
                <a:ext cx="3601307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4230" r="-338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8435" y="3465252"/>
                <a:ext cx="2644506" cy="802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</a:t>
                </a:r>
                <a:r>
                  <a:rPr lang="vi-VN" sz="32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435" y="3465252"/>
                <a:ext cx="2644506" cy="802336"/>
              </a:xfrm>
              <a:prstGeom prst="rect">
                <a:avLst/>
              </a:prstGeom>
              <a:blipFill rotWithShape="1">
                <a:blip r:embed="rId5"/>
                <a:stretch>
                  <a:fillRect l="-6005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0701" y="4319397"/>
                <a:ext cx="2828723" cy="1079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3200" dirty="0">
                    <a:latin typeface="+mj-lt"/>
                  </a:rPr>
                  <a:t> )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dirty="0" smtClean="0"/>
                  <a:t>  </a:t>
                </a:r>
                <a:endParaRPr lang="en-US" dirty="0"/>
              </a:p>
              <a:p>
                <a:r>
                  <a:rPr lang="vi-V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01" y="4319397"/>
                <a:ext cx="2828723" cy="1079334"/>
              </a:xfrm>
              <a:prstGeom prst="rect">
                <a:avLst/>
              </a:prstGeom>
              <a:blipFill rotWithShape="1">
                <a:blip r:embed="rId6"/>
                <a:stretch>
                  <a:fillRect l="-5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4993" y="5154109"/>
                <a:ext cx="1604414" cy="802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-1 </a:t>
                </a:r>
                <a14:m>
                  <m:oMath xmlns:m="http://schemas.openxmlformats.org/officeDocument/2006/math"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+mj-lt"/>
                  </a:rPr>
                  <a:t> </a:t>
                </a:r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993" y="5154109"/>
                <a:ext cx="1604414" cy="802336"/>
              </a:xfrm>
              <a:prstGeom prst="rect">
                <a:avLst/>
              </a:prstGeom>
              <a:blipFill rotWithShape="1">
                <a:blip r:embed="rId7"/>
                <a:stretch>
                  <a:fillRect l="-9886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50553" y="6003509"/>
                <a:ext cx="1553294" cy="802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553" y="6003509"/>
                <a:ext cx="1553294" cy="802336"/>
              </a:xfrm>
              <a:prstGeom prst="rect">
                <a:avLst/>
              </a:prstGeom>
              <a:blipFill rotWithShape="1">
                <a:blip r:embed="rId8"/>
                <a:stretch>
                  <a:fillRect l="-10196" b="-10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40455" y="2852936"/>
            <a:ext cx="2622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 </a:t>
            </a:r>
            <a:r>
              <a:rPr lang="vi-VN" sz="2400" dirty="0">
                <a:latin typeface="+mj-lt"/>
              </a:rPr>
              <a:t>(</a:t>
            </a:r>
            <a:r>
              <a:rPr lang="vi-VN" sz="2400" dirty="0" smtClean="0">
                <a:latin typeface="+mj-lt"/>
              </a:rPr>
              <a:t>Tính chất kết </a:t>
            </a:r>
            <a:r>
              <a:rPr lang="vi-VN" sz="2400" dirty="0">
                <a:latin typeface="+mj-lt"/>
              </a:rPr>
              <a:t>hợp)</a:t>
            </a:r>
            <a:endParaRPr lang="en-US" sz="2400" dirty="0">
              <a:latin typeface="+mj-lt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55976" y="4608087"/>
            <a:ext cx="3980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dirty="0" smtClean="0"/>
              <a:t> </a:t>
            </a:r>
            <a:r>
              <a:rPr lang="vi-VN" sz="2400" dirty="0">
                <a:latin typeface="+mj-lt"/>
              </a:rPr>
              <a:t>(Tính chất giao hoán, kết hợp)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210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78" y="188640"/>
            <a:ext cx="2818656" cy="864096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 smtClean="0">
                <a:solidFill>
                  <a:srgbClr val="0000FF"/>
                </a:solidFill>
              </a:rPr>
              <a:t>III) Bài tập</a:t>
            </a:r>
            <a:endParaRPr lang="en-US" sz="32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23529" y="1196752"/>
                <a:ext cx="8496943" cy="3418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latin typeface="+mj-lt"/>
                  </a:rPr>
                  <a:t>Bài 1. Trong vở bài tập của bạn An có bài làm sau:</a:t>
                </a:r>
              </a:p>
              <a:p>
                <a:r>
                  <a:rPr lang="vi-VN" sz="3200" dirty="0" smtClean="0">
                    <a:latin typeface="+mj-lt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13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 smtClean="0">
                  <a:latin typeface="+mj-lt"/>
                </a:endParaRPr>
              </a:p>
              <a:p>
                <a:r>
                  <a:rPr lang="vi-VN" sz="3200" dirty="0" smtClean="0">
                    <a:latin typeface="+mj-lt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−6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vi-VN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9" y="1196752"/>
                <a:ext cx="8496943" cy="3418308"/>
              </a:xfrm>
              <a:prstGeom prst="rect">
                <a:avLst/>
              </a:prstGeom>
              <a:blipFill rotWithShape="1">
                <a:blip r:embed="rId2"/>
                <a:stretch>
                  <a:fillRect l="-1793" t="-2496" r="-1076" b="-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3568" y="5133404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a) Sai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96819" y="5030290"/>
                <a:ext cx="2359941" cy="1080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FF0000"/>
                    </a:solidFill>
                    <a:latin typeface="+mj-lt"/>
                  </a:rPr>
                  <a:t>, sửa lại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solidFill>
                    <a:srgbClr val="FF0000"/>
                  </a:solidFill>
                  <a:latin typeface="+mj-lt"/>
                </a:endParaRPr>
              </a:p>
              <a:p>
                <a:r>
                  <a:rPr lang="vi-VN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819" y="5030290"/>
                <a:ext cx="2359941" cy="1080680"/>
              </a:xfrm>
              <a:prstGeom prst="rect">
                <a:avLst/>
              </a:prstGeom>
              <a:blipFill rotWithShape="1">
                <a:blip r:embed="rId3"/>
                <a:stretch>
                  <a:fillRect l="-6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31728" y="5827633"/>
            <a:ext cx="1152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d) Sai</a:t>
            </a: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14006" y="5718179"/>
                <a:ext cx="2762567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3200" dirty="0" smtClean="0">
                    <a:solidFill>
                      <a:srgbClr val="FF0000"/>
                    </a:solidFill>
                    <a:latin typeface="+mj-lt"/>
                  </a:rPr>
                  <a:t>, sửa lại 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vi-VN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006" y="5718179"/>
                <a:ext cx="2762567" cy="803682"/>
              </a:xfrm>
              <a:prstGeom prst="rect">
                <a:avLst/>
              </a:prstGeom>
              <a:blipFill rotWithShape="1">
                <a:blip r:embed="rId4"/>
                <a:stretch>
                  <a:fillRect l="-574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8769" y="4648876"/>
            <a:ext cx="9025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 smtClean="0">
                <a:latin typeface="+mj-lt"/>
              </a:rPr>
              <a:t>Hãy kiểm tra lại các đáp số và sửa lại chỗ sai (nếu có</a:t>
            </a:r>
            <a:r>
              <a:rPr lang="vi-VN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28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2274</Words>
  <Application>Microsoft Office PowerPoint</Application>
  <PresentationFormat>On-screen Show (4:3)</PresentationFormat>
  <Paragraphs>176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PHÉP CỘNG PHÂN SỐ. TÍNH CHẤT CƠ BẢN CỦA PHÉP CỘNG PHÂN SỐ</vt:lpstr>
      <vt:lpstr>PowerPoint Presentation</vt:lpstr>
      <vt:lpstr>2. Cộng hai phân số không cùng mẫu</vt:lpstr>
      <vt:lpstr>a) (-3)/4+5/16</vt:lpstr>
      <vt:lpstr>II) Tính chất cơ bản của phép cộng</vt:lpstr>
      <vt:lpstr>Chú ý</vt:lpstr>
      <vt:lpstr>Áp dụng. Tính nhanh: </vt:lpstr>
      <vt:lpstr>B = (-1)/2+3/21+(-2)/6+(-5)/30</vt:lpstr>
      <vt:lpstr>III) Bài tập</vt:lpstr>
      <vt:lpstr>Bài 2. Tính các tổng sau:</vt:lpstr>
      <vt:lpstr>a) 7/21+9/(-36) =</vt:lpstr>
      <vt:lpstr>Bài 3.Tính nhanh</vt:lpstr>
      <vt:lpstr>a) (-3)/7+5/(13 )+(-4)/7</vt:lpstr>
      <vt:lpstr>c) 2/3+(5/7+(-2)/3)</vt:lpstr>
      <vt:lpstr>e) 5/11+16/22+(-12)/4+(-2)/11 </vt:lpstr>
      <vt:lpstr>Bài 4</vt:lpstr>
      <vt:lpstr>Bài 5.Tìm x ∈Z biết</vt:lpstr>
      <vt:lpstr> a) x =  (-1)/2+  3/4      x = (-2)/4+3/4      x = 1/4   </vt:lpstr>
      <vt:lpstr>c)(-5)/6+8/3+29/(-6)≤x ≤(-1)/2+2+5/2</vt:lpstr>
      <vt:lpstr>Bài 6 </vt:lpstr>
      <vt:lpstr>Bài 7. Cho tổng: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PHÉP CỘNG PHÂN SỐ TÍNH CHẤT CƠ BẢN CỦA PHÉP CỘNG PHÂN SỐ</dc:title>
  <dc:creator>asuss</dc:creator>
  <cp:lastModifiedBy>asuss</cp:lastModifiedBy>
  <cp:revision>55</cp:revision>
  <dcterms:created xsi:type="dcterms:W3CDTF">2020-04-07T02:23:00Z</dcterms:created>
  <dcterms:modified xsi:type="dcterms:W3CDTF">2020-04-16T14:59:10Z</dcterms:modified>
</cp:coreProperties>
</file>